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19FFE-3C19-4D02-8416-70DF84F3161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D70C0F3-8245-4942-9D7D-CA3F8BD0D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E3F86B4-A688-4EF2-AF75-47E3C0DF5B40}"/>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5" name="Segnaposto piè di pagina 4">
            <a:extLst>
              <a:ext uri="{FF2B5EF4-FFF2-40B4-BE49-F238E27FC236}">
                <a16:creationId xmlns:a16="http://schemas.microsoft.com/office/drawing/2014/main" id="{793FEC1F-DC60-4A82-9E91-ED74D6D4AC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72CE87-6DA6-4F68-B526-52097372D16D}"/>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114569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008C0B-5265-4E9E-B251-50E310A291D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396045-8164-470F-9087-26776F47C8C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E71073-7274-442D-AF64-1246E038259B}"/>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5" name="Segnaposto piè di pagina 4">
            <a:extLst>
              <a:ext uri="{FF2B5EF4-FFF2-40B4-BE49-F238E27FC236}">
                <a16:creationId xmlns:a16="http://schemas.microsoft.com/office/drawing/2014/main" id="{F8830F2E-B567-4C94-AC41-8BAB776387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0B2203-D9B3-440F-835D-260CC662AB0C}"/>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306480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EB3585C-3A39-4112-B195-E79292E03AF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3D573F1-9D0B-4D42-86EA-6F1F620AA3B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00B399-3EFE-4ACD-A455-8CFAA8DF2851}"/>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5" name="Segnaposto piè di pagina 4">
            <a:extLst>
              <a:ext uri="{FF2B5EF4-FFF2-40B4-BE49-F238E27FC236}">
                <a16:creationId xmlns:a16="http://schemas.microsoft.com/office/drawing/2014/main" id="{A6CE5AB7-CE5B-4C64-AF34-B23E2FC9B3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56AE9A-7812-45AC-BAA1-27C099B27F33}"/>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269070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143EA9-A3F8-489F-A536-A3856500184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E94C3C-DA9F-4302-9D36-428F5587A45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C2D9F8-B505-4C04-A0B7-DBAC1B2FE8BF}"/>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5" name="Segnaposto piè di pagina 4">
            <a:extLst>
              <a:ext uri="{FF2B5EF4-FFF2-40B4-BE49-F238E27FC236}">
                <a16:creationId xmlns:a16="http://schemas.microsoft.com/office/drawing/2014/main" id="{B87A82D6-DFCF-4370-8FB5-89C6E0C788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84566A-EAC3-4B01-932E-E6D618F9CAD9}"/>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101361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3FDCFE-C35D-4327-B608-8958D11AE0F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CCA2962-C660-47CA-A852-8A36D6822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0220B1B-9564-4190-99E8-B9640195C884}"/>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5" name="Segnaposto piè di pagina 4">
            <a:extLst>
              <a:ext uri="{FF2B5EF4-FFF2-40B4-BE49-F238E27FC236}">
                <a16:creationId xmlns:a16="http://schemas.microsoft.com/office/drawing/2014/main" id="{1D869E5D-8CEC-43A7-9F2E-F6F2F03B4B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F743CA-B1E8-4AA6-9AE6-4998332347CB}"/>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298271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66D0D1-5D38-4D1F-BC87-8A7F9A0C28E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38AFF7-87E5-42AA-9E16-61CFC362A88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128D3EB-6535-47E2-B51F-A554E3B317B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66C366E-3954-4EBE-BA0D-F8E9908A4A2D}"/>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6" name="Segnaposto piè di pagina 5">
            <a:extLst>
              <a:ext uri="{FF2B5EF4-FFF2-40B4-BE49-F238E27FC236}">
                <a16:creationId xmlns:a16="http://schemas.microsoft.com/office/drawing/2014/main" id="{B0ECB298-9112-4A56-85F8-8A0863D86D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43694E3-CEEF-4CE6-B9B4-1E9CB30F1BBD}"/>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325628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A15F19-9910-4A4C-825F-1CF9C2C7640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57FBC0-7A69-4916-AA3C-04B3042BD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5CDFC02-66F8-4F46-AC56-6978E277F18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ED5F11A-0AF4-4FF6-97D1-19058D066B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5BB5088-0491-4AB2-BF27-E95D3AAB953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EF3FD42-7B06-4C08-B883-61772312A51D}"/>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8" name="Segnaposto piè di pagina 7">
            <a:extLst>
              <a:ext uri="{FF2B5EF4-FFF2-40B4-BE49-F238E27FC236}">
                <a16:creationId xmlns:a16="http://schemas.microsoft.com/office/drawing/2014/main" id="{194E4F0B-BA60-48E3-8EFB-779E291E695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A55E1DA-DD5A-451E-B066-DE0CA2A8AEFA}"/>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148415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373D87-BDD6-4119-81E2-FF4CD3B9B5F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87D40FF-0E09-4195-899C-4D67CD06B142}"/>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4" name="Segnaposto piè di pagina 3">
            <a:extLst>
              <a:ext uri="{FF2B5EF4-FFF2-40B4-BE49-F238E27FC236}">
                <a16:creationId xmlns:a16="http://schemas.microsoft.com/office/drawing/2014/main" id="{33FC7B0A-D56C-4E31-9B8F-CF78800EFC7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6C1CF43-F505-45A5-B338-9F9CD1B6E95C}"/>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250255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9508418-C88D-4A4F-BFED-017C5287DC00}"/>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3" name="Segnaposto piè di pagina 2">
            <a:extLst>
              <a:ext uri="{FF2B5EF4-FFF2-40B4-BE49-F238E27FC236}">
                <a16:creationId xmlns:a16="http://schemas.microsoft.com/office/drawing/2014/main" id="{6F2AA24C-3E89-46E1-A93D-166976CAC84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3E52161-9875-4A9B-8498-557E97B823A1}"/>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94552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4E3AC6-94A9-47C7-BB09-C1D61E75965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C78308-AF81-48C6-8DF0-3093BA0D5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D5B5C89-45B3-4770-A28A-757E59092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BE74FA6-2405-4820-BD32-9E474BECFABD}"/>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6" name="Segnaposto piè di pagina 5">
            <a:extLst>
              <a:ext uri="{FF2B5EF4-FFF2-40B4-BE49-F238E27FC236}">
                <a16:creationId xmlns:a16="http://schemas.microsoft.com/office/drawing/2014/main" id="{624EEBB9-935C-443A-9F8C-DFDF98ABC1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53200A-680A-4A7D-AB11-3967EDF52C4D}"/>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306850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109BB0-6DBC-4F40-8F9E-D993E01454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C93D4B5-1886-4CCB-9418-63E5E43AD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2330834-197F-4A01-99A6-4D198A56F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A8F3FD-1291-4548-A3D3-C63A5C43816F}"/>
              </a:ext>
            </a:extLst>
          </p:cNvPr>
          <p:cNvSpPr>
            <a:spLocks noGrp="1"/>
          </p:cNvSpPr>
          <p:nvPr>
            <p:ph type="dt" sz="half" idx="10"/>
          </p:nvPr>
        </p:nvSpPr>
        <p:spPr/>
        <p:txBody>
          <a:bodyPr/>
          <a:lstStyle/>
          <a:p>
            <a:fld id="{811B8C6C-F3B0-4E8A-9B8F-7D4F8C59398A}" type="datetimeFigureOut">
              <a:rPr lang="it-IT" smtClean="0"/>
              <a:t>06/04/2023</a:t>
            </a:fld>
            <a:endParaRPr lang="it-IT"/>
          </a:p>
        </p:txBody>
      </p:sp>
      <p:sp>
        <p:nvSpPr>
          <p:cNvPr id="6" name="Segnaposto piè di pagina 5">
            <a:extLst>
              <a:ext uri="{FF2B5EF4-FFF2-40B4-BE49-F238E27FC236}">
                <a16:creationId xmlns:a16="http://schemas.microsoft.com/office/drawing/2014/main" id="{6EB0E491-DA6D-4FE6-A309-62A0398235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EF7F00C-44C7-4774-A76D-2FA6552AD12A}"/>
              </a:ext>
            </a:extLst>
          </p:cNvPr>
          <p:cNvSpPr>
            <a:spLocks noGrp="1"/>
          </p:cNvSpPr>
          <p:nvPr>
            <p:ph type="sldNum" sz="quarter" idx="12"/>
          </p:nvPr>
        </p:nvSpPr>
        <p:spPr/>
        <p:txBody>
          <a:bodyPr/>
          <a:lstStyle/>
          <a:p>
            <a:fld id="{D5C95C13-932A-4F2E-8475-D00E92AB178B}" type="slidenum">
              <a:rPr lang="it-IT" smtClean="0"/>
              <a:t>‹N›</a:t>
            </a:fld>
            <a:endParaRPr lang="it-IT"/>
          </a:p>
        </p:txBody>
      </p:sp>
    </p:spTree>
    <p:extLst>
      <p:ext uri="{BB962C8B-B14F-4D97-AF65-F5344CB8AC3E}">
        <p14:creationId xmlns:p14="http://schemas.microsoft.com/office/powerpoint/2010/main" val="209691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CAD435E-DB75-4B22-B7EE-E18ACF2226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2583444-6526-4E03-8237-E20A66FF28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9972F63-FA44-4DA2-B0C4-E0FBB6AEB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B8C6C-F3B0-4E8A-9B8F-7D4F8C59398A}" type="datetimeFigureOut">
              <a:rPr lang="it-IT" smtClean="0"/>
              <a:t>06/04/2023</a:t>
            </a:fld>
            <a:endParaRPr lang="it-IT"/>
          </a:p>
        </p:txBody>
      </p:sp>
      <p:sp>
        <p:nvSpPr>
          <p:cNvPr id="5" name="Segnaposto piè di pagina 4">
            <a:extLst>
              <a:ext uri="{FF2B5EF4-FFF2-40B4-BE49-F238E27FC236}">
                <a16:creationId xmlns:a16="http://schemas.microsoft.com/office/drawing/2014/main" id="{50552566-B1A8-4C48-8964-F2DBAFFDE1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81852F4-338C-48E5-B378-7632634AF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95C13-932A-4F2E-8475-D00E92AB178B}" type="slidenum">
              <a:rPr lang="it-IT" smtClean="0"/>
              <a:t>‹N›</a:t>
            </a:fld>
            <a:endParaRPr lang="it-IT"/>
          </a:p>
        </p:txBody>
      </p:sp>
    </p:spTree>
    <p:extLst>
      <p:ext uri="{BB962C8B-B14F-4D97-AF65-F5344CB8AC3E}">
        <p14:creationId xmlns:p14="http://schemas.microsoft.com/office/powerpoint/2010/main" val="413170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fif"/><Relationship Id="rId3" Type="http://schemas.openxmlformats.org/officeDocument/2006/relationships/image" Target="../media/image2.jfif"/><Relationship Id="rId7" Type="http://schemas.openxmlformats.org/officeDocument/2006/relationships/image" Target="../media/image6.jpg"/><Relationship Id="rId2" Type="http://schemas.openxmlformats.org/officeDocument/2006/relationships/image" Target="../media/image1.jfif"/><Relationship Id="rId1" Type="http://schemas.openxmlformats.org/officeDocument/2006/relationships/slideLayout" Target="../slideLayouts/slideLayout1.xml"/><Relationship Id="rId6" Type="http://schemas.openxmlformats.org/officeDocument/2006/relationships/image" Target="../media/image5.jfif"/><Relationship Id="rId5" Type="http://schemas.openxmlformats.org/officeDocument/2006/relationships/image" Target="../media/image4.jfif"/><Relationship Id="rId4" Type="http://schemas.openxmlformats.org/officeDocument/2006/relationships/image" Target="../media/image3.jfi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1.jfi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5DB8B-E6ED-4BE9-94C0-7A60D95FECC4}"/>
              </a:ext>
            </a:extLst>
          </p:cNvPr>
          <p:cNvSpPr>
            <a:spLocks noGrp="1"/>
          </p:cNvSpPr>
          <p:nvPr>
            <p:ph type="ctrTitle"/>
          </p:nvPr>
        </p:nvSpPr>
        <p:spPr>
          <a:xfrm>
            <a:off x="-770969" y="557365"/>
            <a:ext cx="5100918" cy="1181566"/>
          </a:xfrm>
        </p:spPr>
        <p:txBody>
          <a:bodyPr>
            <a:normAutofit fontScale="90000"/>
            <a:scene3d>
              <a:camera prst="isometricOffAxis1Right"/>
              <a:lightRig rig="threePt" dir="t"/>
            </a:scene3d>
          </a:bodyPr>
          <a:lstStyle/>
          <a:p>
            <a:r>
              <a:rPr lang="it-IT" b="1" dirty="0">
                <a:ln w="22225">
                  <a:solidFill>
                    <a:schemeClr val="accent2"/>
                  </a:solidFill>
                  <a:prstDash val="solid"/>
                </a:ln>
                <a:solidFill>
                  <a:schemeClr val="accent2">
                    <a:lumMod val="40000"/>
                    <a:lumOff val="60000"/>
                  </a:schemeClr>
                </a:solidFill>
              </a:rPr>
              <a:t>La Pasqua in Abruzzo</a:t>
            </a:r>
          </a:p>
        </p:txBody>
      </p:sp>
      <p:sp>
        <p:nvSpPr>
          <p:cNvPr id="3" name="Sottotitolo 2">
            <a:extLst>
              <a:ext uri="{FF2B5EF4-FFF2-40B4-BE49-F238E27FC236}">
                <a16:creationId xmlns:a16="http://schemas.microsoft.com/office/drawing/2014/main" id="{5F46B37A-C1F1-4FD4-A70E-81CAEA354CB3}"/>
              </a:ext>
            </a:extLst>
          </p:cNvPr>
          <p:cNvSpPr>
            <a:spLocks noGrp="1"/>
          </p:cNvSpPr>
          <p:nvPr>
            <p:ph type="subTitle" idx="1"/>
          </p:nvPr>
        </p:nvSpPr>
        <p:spPr>
          <a:xfrm>
            <a:off x="44825" y="3760597"/>
            <a:ext cx="3293673" cy="2003709"/>
          </a:xfrm>
        </p:spPr>
        <p:txBody>
          <a:bodyPr>
            <a:normAutofit fontScale="77500" lnSpcReduction="20000"/>
          </a:bodyPr>
          <a:lstStyle/>
          <a:p>
            <a:r>
              <a:rPr lang="it-IT" sz="2100" dirty="0">
                <a:solidFill>
                  <a:srgbClr val="002060"/>
                </a:solidFill>
                <a:latin typeface="Arial Black" panose="020B0A04020102020204" pitchFamily="34" charset="0"/>
              </a:rPr>
              <a:t>Arrosticini</a:t>
            </a:r>
            <a:endParaRPr lang="it-IT" dirty="0">
              <a:solidFill>
                <a:srgbClr val="002060"/>
              </a:solidFill>
              <a:latin typeface="Arial Black" panose="020B0A04020102020204" pitchFamily="34" charset="0"/>
            </a:endParaRPr>
          </a:p>
          <a:p>
            <a:pPr algn="just">
              <a:lnSpc>
                <a:spcPct val="120000"/>
              </a:lnSpc>
              <a:spcBef>
                <a:spcPts val="0"/>
              </a:spcBef>
            </a:pPr>
            <a:r>
              <a:rPr lang="it-IT" sz="1500" dirty="0"/>
              <a:t>Rigorosamente di carne di pecora sono un’eccellenza che tutta l’Italia ci invidia. Meglio sceglierli di qualità, possibilmente fatti a mano. Attenzione alla cottura: evitiamo le parti bruciacchiate, che possono contenere derivati del </a:t>
            </a:r>
            <a:r>
              <a:rPr lang="it-IT" sz="1500" dirty="0">
                <a:effectLst/>
                <a:ea typeface="Calibri" panose="020F0502020204030204" pitchFamily="34" charset="0"/>
              </a:rPr>
              <a:t>BENZOPIRENE e ANTRACENE, note sostanze fortemente cancerogene appartenenti alla grande famiglia degli Idrocarburi Aromatici Policiclici (IPA). </a:t>
            </a:r>
            <a:endParaRPr lang="it-IT" sz="1500" dirty="0"/>
          </a:p>
        </p:txBody>
      </p:sp>
      <p:pic>
        <p:nvPicPr>
          <p:cNvPr id="5" name="Immagine 4">
            <a:extLst>
              <a:ext uri="{FF2B5EF4-FFF2-40B4-BE49-F238E27FC236}">
                <a16:creationId xmlns:a16="http://schemas.microsoft.com/office/drawing/2014/main" id="{B1EE5A94-9865-4193-8E9E-AFBD90E75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80" y="2062097"/>
            <a:ext cx="2376634" cy="1634563"/>
          </a:xfrm>
          <a:prstGeom prst="rect">
            <a:avLst/>
          </a:prstGeom>
          <a:ln w="28575">
            <a:solidFill>
              <a:srgbClr val="002060"/>
            </a:solidFill>
          </a:ln>
        </p:spPr>
      </p:pic>
      <p:pic>
        <p:nvPicPr>
          <p:cNvPr id="7" name="Immagine 6">
            <a:extLst>
              <a:ext uri="{FF2B5EF4-FFF2-40B4-BE49-F238E27FC236}">
                <a16:creationId xmlns:a16="http://schemas.microsoft.com/office/drawing/2014/main" id="{7D6FBC93-1AAA-4BDB-8AD1-211F78743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982" y="3424666"/>
            <a:ext cx="2127437" cy="2127437"/>
          </a:xfrm>
          <a:prstGeom prst="rect">
            <a:avLst/>
          </a:prstGeom>
          <a:ln w="28575">
            <a:solidFill>
              <a:srgbClr val="00B050"/>
            </a:solidFill>
          </a:ln>
        </p:spPr>
      </p:pic>
      <p:sp>
        <p:nvSpPr>
          <p:cNvPr id="8" name="CasellaDiTesto 7">
            <a:extLst>
              <a:ext uri="{FF2B5EF4-FFF2-40B4-BE49-F238E27FC236}">
                <a16:creationId xmlns:a16="http://schemas.microsoft.com/office/drawing/2014/main" id="{417BA270-31AE-4781-A0DF-8C59B26637AC}"/>
              </a:ext>
            </a:extLst>
          </p:cNvPr>
          <p:cNvSpPr txBox="1"/>
          <p:nvPr/>
        </p:nvSpPr>
        <p:spPr>
          <a:xfrm>
            <a:off x="9396349" y="3336817"/>
            <a:ext cx="2537587" cy="2985433"/>
          </a:xfrm>
          <a:prstGeom prst="rect">
            <a:avLst/>
          </a:prstGeom>
          <a:noFill/>
        </p:spPr>
        <p:txBody>
          <a:bodyPr wrap="square" rtlCol="0">
            <a:spAutoFit/>
          </a:bodyPr>
          <a:lstStyle/>
          <a:p>
            <a:r>
              <a:rPr lang="it-IT" sz="1600" dirty="0">
                <a:solidFill>
                  <a:srgbClr val="00B050"/>
                </a:solidFill>
                <a:latin typeface="Arial Black" panose="020B0A04020102020204" pitchFamily="34" charset="0"/>
              </a:rPr>
              <a:t>Agnello.. (anche IGP del Centro Italia)</a:t>
            </a:r>
          </a:p>
          <a:p>
            <a:pPr algn="just"/>
            <a:r>
              <a:rPr lang="it-IT" sz="1200" dirty="0"/>
              <a:t>L’Agnello è la carne più pregiata tra gli ovini e </a:t>
            </a:r>
            <a:r>
              <a:rPr lang="it-IT" sz="1200" b="0" i="0" dirty="0">
                <a:effectLst/>
              </a:rPr>
              <a:t>vanta un profilo nutrizionale molto buono. Le pratiche di transumanza e di allevamento, tipiche della tradizione secolare dell’Abruzzo, permettono di avere una carne tenera, gustosa, molto digeribile, ricca di proteine ad alto valore biologico</a:t>
            </a:r>
            <a:r>
              <a:rPr lang="it-IT" sz="1200" dirty="0"/>
              <a:t>, vitamine del </a:t>
            </a:r>
            <a:r>
              <a:rPr lang="it-IT" sz="1200" b="0" i="0" dirty="0">
                <a:effectLst/>
              </a:rPr>
              <a:t>gruppo B, Potassio e con un ottimo rapporto grassi omega 6/omega 3 tanto da essere protetta dal marchio IGP, Agnello del Centro Italia.</a:t>
            </a:r>
            <a:endParaRPr lang="it-IT" sz="1200" dirty="0"/>
          </a:p>
        </p:txBody>
      </p:sp>
      <p:sp>
        <p:nvSpPr>
          <p:cNvPr id="12" name="Figura a mano libera: forma 11">
            <a:extLst>
              <a:ext uri="{FF2B5EF4-FFF2-40B4-BE49-F238E27FC236}">
                <a16:creationId xmlns:a16="http://schemas.microsoft.com/office/drawing/2014/main" id="{9F0D6EEA-3A94-429C-AE23-08464D0C95B4}"/>
              </a:ext>
            </a:extLst>
          </p:cNvPr>
          <p:cNvSpPr/>
          <p:nvPr/>
        </p:nvSpPr>
        <p:spPr>
          <a:xfrm>
            <a:off x="2746654" y="1456316"/>
            <a:ext cx="1837765" cy="1210235"/>
          </a:xfrm>
          <a:custGeom>
            <a:avLst/>
            <a:gdLst>
              <a:gd name="connsiteX0" fmla="*/ 0 w 1837765"/>
              <a:gd name="connsiteY0" fmla="*/ 1210235 h 1210235"/>
              <a:gd name="connsiteX1" fmla="*/ 322729 w 1837765"/>
              <a:gd name="connsiteY1" fmla="*/ 708212 h 1210235"/>
              <a:gd name="connsiteX2" fmla="*/ 744071 w 1837765"/>
              <a:gd name="connsiteY2" fmla="*/ 1192306 h 1210235"/>
              <a:gd name="connsiteX3" fmla="*/ 1703294 w 1837765"/>
              <a:gd name="connsiteY3" fmla="*/ 179294 h 1210235"/>
              <a:gd name="connsiteX4" fmla="*/ 1792941 w 1837765"/>
              <a:gd name="connsiteY4" fmla="*/ 89647 h 1210235"/>
              <a:gd name="connsiteX5" fmla="*/ 1837765 w 1837765"/>
              <a:gd name="connsiteY5" fmla="*/ 0 h 1210235"/>
              <a:gd name="connsiteX6" fmla="*/ 1837765 w 1837765"/>
              <a:gd name="connsiteY6" fmla="*/ 0 h 1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7765" h="1210235">
                <a:moveTo>
                  <a:pt x="0" y="1210235"/>
                </a:moveTo>
                <a:cubicBezTo>
                  <a:pt x="99358" y="960717"/>
                  <a:pt x="198717" y="711200"/>
                  <a:pt x="322729" y="708212"/>
                </a:cubicBezTo>
                <a:cubicBezTo>
                  <a:pt x="446741" y="705224"/>
                  <a:pt x="513977" y="1280459"/>
                  <a:pt x="744071" y="1192306"/>
                </a:cubicBezTo>
                <a:cubicBezTo>
                  <a:pt x="974165" y="1104153"/>
                  <a:pt x="1528482" y="363071"/>
                  <a:pt x="1703294" y="179294"/>
                </a:cubicBezTo>
                <a:cubicBezTo>
                  <a:pt x="1878106" y="-4483"/>
                  <a:pt x="1770529" y="119529"/>
                  <a:pt x="1792941" y="89647"/>
                </a:cubicBezTo>
                <a:cubicBezTo>
                  <a:pt x="1815353" y="59765"/>
                  <a:pt x="1837765" y="0"/>
                  <a:pt x="1837765" y="0"/>
                </a:cubicBezTo>
                <a:lnTo>
                  <a:pt x="1837765" y="0"/>
                </a:lnTo>
              </a:path>
            </a:pathLst>
          </a:cu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4" name="Immagine 13">
            <a:extLst>
              <a:ext uri="{FF2B5EF4-FFF2-40B4-BE49-F238E27FC236}">
                <a16:creationId xmlns:a16="http://schemas.microsoft.com/office/drawing/2014/main" id="{91B7DCA2-758D-4E02-8E28-2AE5D4A24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688" y="416019"/>
            <a:ext cx="2257424" cy="1690687"/>
          </a:xfrm>
          <a:prstGeom prst="rect">
            <a:avLst/>
          </a:prstGeom>
          <a:ln w="28575">
            <a:solidFill>
              <a:srgbClr val="FF0000"/>
            </a:solidFill>
          </a:ln>
        </p:spPr>
      </p:pic>
      <p:sp>
        <p:nvSpPr>
          <p:cNvPr id="15" name="Figura a mano libera: forma 14">
            <a:extLst>
              <a:ext uri="{FF2B5EF4-FFF2-40B4-BE49-F238E27FC236}">
                <a16:creationId xmlns:a16="http://schemas.microsoft.com/office/drawing/2014/main" id="{DD2E8B48-BB73-4A98-9212-2258BA453200}"/>
              </a:ext>
            </a:extLst>
          </p:cNvPr>
          <p:cNvSpPr/>
          <p:nvPr/>
        </p:nvSpPr>
        <p:spPr>
          <a:xfrm>
            <a:off x="6750480" y="1148148"/>
            <a:ext cx="914490" cy="645459"/>
          </a:xfrm>
          <a:custGeom>
            <a:avLst/>
            <a:gdLst>
              <a:gd name="connsiteX0" fmla="*/ 0 w 1167652"/>
              <a:gd name="connsiteY0" fmla="*/ 645459 h 645459"/>
              <a:gd name="connsiteX1" fmla="*/ 484094 w 1167652"/>
              <a:gd name="connsiteY1" fmla="*/ 528918 h 645459"/>
              <a:gd name="connsiteX2" fmla="*/ 618564 w 1167652"/>
              <a:gd name="connsiteY2" fmla="*/ 143436 h 645459"/>
              <a:gd name="connsiteX3" fmla="*/ 1111623 w 1167652"/>
              <a:gd name="connsiteY3" fmla="*/ 26894 h 645459"/>
              <a:gd name="connsiteX4" fmla="*/ 1156447 w 1167652"/>
              <a:gd name="connsiteY4" fmla="*/ 0 h 645459"/>
              <a:gd name="connsiteX5" fmla="*/ 1156447 w 1167652"/>
              <a:gd name="connsiteY5" fmla="*/ 0 h 64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7652" h="645459">
                <a:moveTo>
                  <a:pt x="0" y="645459"/>
                </a:moveTo>
                <a:cubicBezTo>
                  <a:pt x="190500" y="629023"/>
                  <a:pt x="381000" y="612588"/>
                  <a:pt x="484094" y="528918"/>
                </a:cubicBezTo>
                <a:cubicBezTo>
                  <a:pt x="587188" y="445247"/>
                  <a:pt x="513976" y="227107"/>
                  <a:pt x="618564" y="143436"/>
                </a:cubicBezTo>
                <a:cubicBezTo>
                  <a:pt x="723152" y="59765"/>
                  <a:pt x="1021976" y="50800"/>
                  <a:pt x="1111623" y="26894"/>
                </a:cubicBezTo>
                <a:cubicBezTo>
                  <a:pt x="1201270" y="2988"/>
                  <a:pt x="1156447" y="0"/>
                  <a:pt x="1156447" y="0"/>
                </a:cubicBezTo>
                <a:lnTo>
                  <a:pt x="1156447" y="0"/>
                </a:lnTo>
              </a:path>
            </a:pathLst>
          </a:cu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B3FE144C-6246-4070-B717-EFEC63AE4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2092" y="168667"/>
            <a:ext cx="3012730" cy="1690688"/>
          </a:xfrm>
          <a:prstGeom prst="rect">
            <a:avLst/>
          </a:prstGeom>
          <a:ln w="28575">
            <a:solidFill>
              <a:srgbClr val="FFC000"/>
            </a:solidFill>
          </a:ln>
        </p:spPr>
      </p:pic>
      <p:sp>
        <p:nvSpPr>
          <p:cNvPr id="18" name="CasellaDiTesto 17">
            <a:extLst>
              <a:ext uri="{FF2B5EF4-FFF2-40B4-BE49-F238E27FC236}">
                <a16:creationId xmlns:a16="http://schemas.microsoft.com/office/drawing/2014/main" id="{C6D136BC-1D72-4393-9378-8E0E50A5F884}"/>
              </a:ext>
            </a:extLst>
          </p:cNvPr>
          <p:cNvSpPr txBox="1"/>
          <p:nvPr/>
        </p:nvSpPr>
        <p:spPr>
          <a:xfrm>
            <a:off x="3559001" y="1899640"/>
            <a:ext cx="3396279" cy="1661993"/>
          </a:xfrm>
          <a:prstGeom prst="rect">
            <a:avLst/>
          </a:prstGeom>
          <a:noFill/>
        </p:spPr>
        <p:txBody>
          <a:bodyPr wrap="square" rtlCol="0">
            <a:spAutoFit/>
          </a:bodyPr>
          <a:lstStyle/>
          <a:p>
            <a:pPr algn="ctr"/>
            <a:r>
              <a:rPr lang="it-IT" sz="1600" dirty="0">
                <a:solidFill>
                  <a:srgbClr val="FFC000"/>
                </a:solidFill>
                <a:latin typeface="Arial Black" panose="020B0A04020102020204" pitchFamily="34" charset="0"/>
              </a:rPr>
              <a:t>Pizza lievitata abruzzese</a:t>
            </a:r>
          </a:p>
          <a:p>
            <a:pPr algn="just"/>
            <a:r>
              <a:rPr lang="it-IT" sz="1200" dirty="0"/>
              <a:t>Un dolce pane abruzzese che ha una lunga preparazione. Semplice o nella sua forma più ricca con spezie, canditi e uvetta si accompagna alla tipica colazione pasquale, ma può essere consumata come dolce tipico a fine pasto. Il suo profumo ricorda l’infanzia e la gioia legata all’attesa del giorno di festa.</a:t>
            </a:r>
          </a:p>
        </p:txBody>
      </p:sp>
      <p:sp>
        <p:nvSpPr>
          <p:cNvPr id="19" name="CasellaDiTesto 18">
            <a:extLst>
              <a:ext uri="{FF2B5EF4-FFF2-40B4-BE49-F238E27FC236}">
                <a16:creationId xmlns:a16="http://schemas.microsoft.com/office/drawing/2014/main" id="{66FD180C-5275-4BA2-A378-26EB294CC453}"/>
              </a:ext>
            </a:extLst>
          </p:cNvPr>
          <p:cNvSpPr txBox="1"/>
          <p:nvPr/>
        </p:nvSpPr>
        <p:spPr>
          <a:xfrm>
            <a:off x="9992843" y="93364"/>
            <a:ext cx="2127437" cy="3170099"/>
          </a:xfrm>
          <a:prstGeom prst="rect">
            <a:avLst/>
          </a:prstGeom>
          <a:noFill/>
        </p:spPr>
        <p:txBody>
          <a:bodyPr wrap="square" rtlCol="0">
            <a:spAutoFit/>
          </a:bodyPr>
          <a:lstStyle/>
          <a:p>
            <a:pPr algn="ctr"/>
            <a:r>
              <a:rPr lang="it-IT" sz="1600" dirty="0">
                <a:solidFill>
                  <a:srgbClr val="FF0000"/>
                </a:solidFill>
                <a:latin typeface="Arial Black" panose="020B0A04020102020204" pitchFamily="34" charset="0"/>
              </a:rPr>
              <a:t>Pupe e Cavalli</a:t>
            </a:r>
          </a:p>
          <a:p>
            <a:pPr algn="just"/>
            <a:r>
              <a:rPr lang="it-IT" sz="1150" dirty="0"/>
              <a:t>Un grande biscottone decorato arricchito di zuccherini. </a:t>
            </a:r>
            <a:r>
              <a:rPr lang="it-IT" sz="1150" b="0" i="0" dirty="0">
                <a:solidFill>
                  <a:srgbClr val="2A2A2A"/>
                </a:solidFill>
                <a:effectLst/>
                <a:cs typeface="Krub" panose="020B0502040204020203" pitchFamily="2" charset="-34"/>
              </a:rPr>
              <a:t>Nei giorni precedenti alla festività, soprattutto le nonne per i loro nipotini preparano la pupa (per le bambine) e il cavallo (per i maschietti) come segno di buon augurio. E’ una ricetta molto antica, semplicissima da realizzare e un modo per far divertire i bambini in cucina, grazie alle decorazioni da </a:t>
            </a:r>
            <a:r>
              <a:rPr lang="it-IT" sz="1150" dirty="0">
                <a:solidFill>
                  <a:srgbClr val="2A2A2A"/>
                </a:solidFill>
                <a:cs typeface="Krub" panose="020B0502040204020203" pitchFamily="2" charset="-34"/>
              </a:rPr>
              <a:t>realizzare</a:t>
            </a:r>
            <a:r>
              <a:rPr lang="it-IT" sz="1150" b="0" i="0" dirty="0">
                <a:solidFill>
                  <a:srgbClr val="2A2A2A"/>
                </a:solidFill>
                <a:effectLst/>
                <a:cs typeface="Krub" panose="020B0502040204020203" pitchFamily="2" charset="-34"/>
              </a:rPr>
              <a:t>. Al centro di ogni biscotto va messo un uovo in segno di fertilità e buon augurio per il futuro. </a:t>
            </a:r>
            <a:endParaRPr lang="it-IT" sz="1150" dirty="0"/>
          </a:p>
        </p:txBody>
      </p:sp>
      <p:sp>
        <p:nvSpPr>
          <p:cNvPr id="20" name="Figura a mano libera: forma 19">
            <a:extLst>
              <a:ext uri="{FF2B5EF4-FFF2-40B4-BE49-F238E27FC236}">
                <a16:creationId xmlns:a16="http://schemas.microsoft.com/office/drawing/2014/main" id="{3B305443-179E-4186-83EB-EDEE786BEB4A}"/>
              </a:ext>
            </a:extLst>
          </p:cNvPr>
          <p:cNvSpPr/>
          <p:nvPr/>
        </p:nvSpPr>
        <p:spPr>
          <a:xfrm>
            <a:off x="7726066" y="2106706"/>
            <a:ext cx="1274499" cy="1272988"/>
          </a:xfrm>
          <a:custGeom>
            <a:avLst/>
            <a:gdLst>
              <a:gd name="connsiteX0" fmla="*/ 494569 w 1274499"/>
              <a:gd name="connsiteY0" fmla="*/ 0 h 1272988"/>
              <a:gd name="connsiteX1" fmla="*/ 1005558 w 1274499"/>
              <a:gd name="connsiteY1" fmla="*/ 295835 h 1272988"/>
              <a:gd name="connsiteX2" fmla="*/ 1510 w 1274499"/>
              <a:gd name="connsiteY2" fmla="*/ 699247 h 1272988"/>
              <a:gd name="connsiteX3" fmla="*/ 1274499 w 1274499"/>
              <a:gd name="connsiteY3" fmla="*/ 1272988 h 1272988"/>
              <a:gd name="connsiteX4" fmla="*/ 1274499 w 1274499"/>
              <a:gd name="connsiteY4" fmla="*/ 1272988 h 127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499" h="1272988">
                <a:moveTo>
                  <a:pt x="494569" y="0"/>
                </a:moveTo>
                <a:cubicBezTo>
                  <a:pt x="791151" y="89647"/>
                  <a:pt x="1087734" y="179294"/>
                  <a:pt x="1005558" y="295835"/>
                </a:cubicBezTo>
                <a:cubicBezTo>
                  <a:pt x="923382" y="412376"/>
                  <a:pt x="-43313" y="536388"/>
                  <a:pt x="1510" y="699247"/>
                </a:cubicBezTo>
                <a:cubicBezTo>
                  <a:pt x="46333" y="862106"/>
                  <a:pt x="1274499" y="1272988"/>
                  <a:pt x="1274499" y="1272988"/>
                </a:cubicBezTo>
                <a:lnTo>
                  <a:pt x="1274499" y="1272988"/>
                </a:lnTo>
              </a:path>
            </a:pathLst>
          </a:cu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igura a mano libera: forma 20">
            <a:extLst>
              <a:ext uri="{FF2B5EF4-FFF2-40B4-BE49-F238E27FC236}">
                <a16:creationId xmlns:a16="http://schemas.microsoft.com/office/drawing/2014/main" id="{9DA466CE-6186-4F64-BF92-994CBA56ED9A}"/>
              </a:ext>
            </a:extLst>
          </p:cNvPr>
          <p:cNvSpPr/>
          <p:nvPr/>
        </p:nvSpPr>
        <p:spPr>
          <a:xfrm>
            <a:off x="5702840" y="4217272"/>
            <a:ext cx="1548142" cy="975420"/>
          </a:xfrm>
          <a:custGeom>
            <a:avLst/>
            <a:gdLst>
              <a:gd name="connsiteX0" fmla="*/ 1548142 w 1548142"/>
              <a:gd name="connsiteY0" fmla="*/ 0 h 975420"/>
              <a:gd name="connsiteX1" fmla="*/ 768212 w 1548142"/>
              <a:gd name="connsiteY1" fmla="*/ 215153 h 975420"/>
              <a:gd name="connsiteX2" fmla="*/ 1108871 w 1548142"/>
              <a:gd name="connsiteY2" fmla="*/ 654424 h 975420"/>
              <a:gd name="connsiteX3" fmla="*/ 95860 w 1548142"/>
              <a:gd name="connsiteY3" fmla="*/ 950259 h 975420"/>
              <a:gd name="connsiteX4" fmla="*/ 42071 w 1548142"/>
              <a:gd name="connsiteY4" fmla="*/ 959224 h 975420"/>
              <a:gd name="connsiteX5" fmla="*/ 42071 w 1548142"/>
              <a:gd name="connsiteY5" fmla="*/ 959224 h 97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8142" h="975420">
                <a:moveTo>
                  <a:pt x="1548142" y="0"/>
                </a:moveTo>
                <a:cubicBezTo>
                  <a:pt x="1194783" y="53041"/>
                  <a:pt x="841424" y="106082"/>
                  <a:pt x="768212" y="215153"/>
                </a:cubicBezTo>
                <a:cubicBezTo>
                  <a:pt x="695000" y="324224"/>
                  <a:pt x="1220930" y="531906"/>
                  <a:pt x="1108871" y="654424"/>
                </a:cubicBezTo>
                <a:cubicBezTo>
                  <a:pt x="996812" y="776942"/>
                  <a:pt x="273660" y="899459"/>
                  <a:pt x="95860" y="950259"/>
                </a:cubicBezTo>
                <a:cubicBezTo>
                  <a:pt x="-81940" y="1001059"/>
                  <a:pt x="42071" y="959224"/>
                  <a:pt x="42071" y="959224"/>
                </a:cubicBezTo>
                <a:lnTo>
                  <a:pt x="42071" y="959224"/>
                </a:lnTo>
              </a:path>
            </a:pathLst>
          </a:cu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E5D7AEB7-A988-4341-908F-0B65ED3FB469}"/>
              </a:ext>
            </a:extLst>
          </p:cNvPr>
          <p:cNvSpPr txBox="1"/>
          <p:nvPr/>
        </p:nvSpPr>
        <p:spPr>
          <a:xfrm>
            <a:off x="2315770" y="5321214"/>
            <a:ext cx="5353402" cy="1477328"/>
          </a:xfrm>
          <a:prstGeom prst="rect">
            <a:avLst/>
          </a:prstGeom>
          <a:noFill/>
        </p:spPr>
        <p:txBody>
          <a:bodyPr wrap="square" rtlCol="0">
            <a:spAutoFit/>
          </a:bodyPr>
          <a:lstStyle/>
          <a:p>
            <a:pPr algn="ctr"/>
            <a:r>
              <a:rPr lang="it-IT" sz="1600" dirty="0" err="1">
                <a:solidFill>
                  <a:srgbClr val="00B0F0"/>
                </a:solidFill>
                <a:latin typeface="Arial Black" panose="020B0A04020102020204" pitchFamily="34" charset="0"/>
              </a:rPr>
              <a:t>Ferratelle</a:t>
            </a:r>
            <a:r>
              <a:rPr lang="it-IT" sz="1600" dirty="0">
                <a:solidFill>
                  <a:srgbClr val="00B0F0"/>
                </a:solidFill>
                <a:latin typeface="Arial Black" panose="020B0A04020102020204" pitchFamily="34" charset="0"/>
              </a:rPr>
              <a:t> abruzzesi</a:t>
            </a:r>
          </a:p>
          <a:p>
            <a:pPr algn="just"/>
            <a:r>
              <a:rPr lang="it-IT" sz="1200" dirty="0"/>
              <a:t>M</a:t>
            </a:r>
            <a:r>
              <a:rPr lang="it-IT" sz="1200" b="0" i="0" dirty="0">
                <a:effectLst/>
              </a:rPr>
              <a:t>orbide o croccanti, farcite con marmellata o semplicemente ricoperte da uno strato di zucchero a velo sono uno tra i dolci abruzzesi più buoni. Sono dei biscotti preparati con ingredienti semplici e cotti con uno strumento in ferro che dà la caratteristica forma. Anticamente il ferro (</a:t>
            </a:r>
            <a:r>
              <a:rPr lang="it-IT" sz="1200" b="0" i="1" dirty="0" err="1">
                <a:effectLst/>
              </a:rPr>
              <a:t>lù</a:t>
            </a:r>
            <a:r>
              <a:rPr lang="it-IT" sz="1200" b="0" i="1" dirty="0">
                <a:effectLst/>
              </a:rPr>
              <a:t> </a:t>
            </a:r>
            <a:r>
              <a:rPr lang="it-IT" sz="1200" b="0" i="1" dirty="0" err="1">
                <a:effectLst/>
              </a:rPr>
              <a:t>ferre</a:t>
            </a:r>
            <a:r>
              <a:rPr lang="it-IT" sz="1200" b="0" i="0" dirty="0">
                <a:effectLst/>
              </a:rPr>
              <a:t>) veniva realizzato da fabbri che incidevano lo stemma del casato o le iniziali della famiglia di appartenenza delle giovani spose che lo portavano in dote ai loro mariti.</a:t>
            </a:r>
            <a:endParaRPr lang="it-IT" sz="1200" dirty="0"/>
          </a:p>
        </p:txBody>
      </p:sp>
      <p:pic>
        <p:nvPicPr>
          <p:cNvPr id="6" name="Immagine 5">
            <a:extLst>
              <a:ext uri="{FF2B5EF4-FFF2-40B4-BE49-F238E27FC236}">
                <a16:creationId xmlns:a16="http://schemas.microsoft.com/office/drawing/2014/main" id="{1C74A0C2-B752-4702-87CF-812EC05FC7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2853" y="3715772"/>
            <a:ext cx="2479236" cy="1584828"/>
          </a:xfrm>
          <a:prstGeom prst="rect">
            <a:avLst/>
          </a:prstGeom>
          <a:ln w="28575">
            <a:solidFill>
              <a:srgbClr val="00B0F0"/>
            </a:solidFill>
          </a:ln>
        </p:spPr>
      </p:pic>
      <p:sp>
        <p:nvSpPr>
          <p:cNvPr id="4" name="CasellaDiTesto 3">
            <a:extLst>
              <a:ext uri="{FF2B5EF4-FFF2-40B4-BE49-F238E27FC236}">
                <a16:creationId xmlns:a16="http://schemas.microsoft.com/office/drawing/2014/main" id="{B79F4D1D-E39A-44D8-8290-CE837168D19E}"/>
              </a:ext>
            </a:extLst>
          </p:cNvPr>
          <p:cNvSpPr txBox="1"/>
          <p:nvPr/>
        </p:nvSpPr>
        <p:spPr>
          <a:xfrm>
            <a:off x="9000565" y="6552320"/>
            <a:ext cx="3090911" cy="492443"/>
          </a:xfrm>
          <a:prstGeom prst="rect">
            <a:avLst/>
          </a:prstGeom>
          <a:noFill/>
        </p:spPr>
        <p:txBody>
          <a:bodyPr wrap="none" rtlCol="0">
            <a:spAutoFit/>
          </a:bodyPr>
          <a:lstStyle/>
          <a:p>
            <a:r>
              <a:rPr lang="it-IT" sz="800" b="1" i="1" dirty="0">
                <a:effectLst/>
                <a:latin typeface="Calibri" panose="020F0502020204030204" pitchFamily="34" charset="0"/>
                <a:ea typeface="Calibri" panose="020F0502020204030204" pitchFamily="34" charset="0"/>
                <a:cs typeface="Calibri" panose="020F0502020204030204" pitchFamily="34" charset="0"/>
              </a:rPr>
              <a:t>Materiale divulgativo dell’Ordine dei Biologi del Lazio e dell’Abruzzo</a:t>
            </a:r>
            <a:endParaRPr lang="it-IT" sz="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10" name="Immagine 9">
            <a:extLst>
              <a:ext uri="{FF2B5EF4-FFF2-40B4-BE49-F238E27FC236}">
                <a16:creationId xmlns:a16="http://schemas.microsoft.com/office/drawing/2014/main" id="{DE2611E2-10D9-4DFC-B430-73888F66C1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9792" y="6322249"/>
            <a:ext cx="970773" cy="476291"/>
          </a:xfrm>
          <a:prstGeom prst="rect">
            <a:avLst/>
          </a:prstGeom>
        </p:spPr>
      </p:pic>
      <p:pic>
        <p:nvPicPr>
          <p:cNvPr id="23" name="Immagine 22">
            <a:extLst>
              <a:ext uri="{FF2B5EF4-FFF2-40B4-BE49-F238E27FC236}">
                <a16:creationId xmlns:a16="http://schemas.microsoft.com/office/drawing/2014/main" id="{1AE7BE36-FBD5-4802-952B-48632F06DA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1477" y="655261"/>
            <a:ext cx="1130615" cy="751358"/>
          </a:xfrm>
          <a:prstGeom prst="rect">
            <a:avLst/>
          </a:prstGeom>
          <a:ln>
            <a:noFill/>
          </a:ln>
          <a:effectLst>
            <a:softEdge rad="112500"/>
          </a:effectLst>
        </p:spPr>
      </p:pic>
    </p:spTree>
    <p:extLst>
      <p:ext uri="{BB962C8B-B14F-4D97-AF65-F5344CB8AC3E}">
        <p14:creationId xmlns:p14="http://schemas.microsoft.com/office/powerpoint/2010/main" val="102336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D01B29F-B1B0-443C-AF49-DFE613C30F19}"/>
              </a:ext>
            </a:extLst>
          </p:cNvPr>
          <p:cNvSpPr txBox="1">
            <a:spLocks/>
          </p:cNvSpPr>
          <p:nvPr/>
        </p:nvSpPr>
        <p:spPr>
          <a:xfrm>
            <a:off x="-156886" y="225641"/>
            <a:ext cx="3370729" cy="1181566"/>
          </a:xfrm>
          <a:prstGeom prst="rect">
            <a:avLst/>
          </a:prstGeom>
        </p:spPr>
        <p:txBody>
          <a:bodyPr vert="horz" lIns="91440" tIns="45720" rIns="91440" bIns="45720" rtlCol="0" anchor="ctr">
            <a:noAutofit/>
            <a:scene3d>
              <a:camera prst="isometricOffAxis1Righ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5400" b="1" dirty="0">
                <a:ln w="22225">
                  <a:solidFill>
                    <a:schemeClr val="accent2"/>
                  </a:solidFill>
                  <a:prstDash val="solid"/>
                </a:ln>
                <a:solidFill>
                  <a:schemeClr val="accent2">
                    <a:lumMod val="40000"/>
                    <a:lumOff val="60000"/>
                  </a:schemeClr>
                </a:solidFill>
              </a:rPr>
              <a:t>La Pasqua nel Lazio</a:t>
            </a:r>
          </a:p>
        </p:txBody>
      </p:sp>
      <p:sp>
        <p:nvSpPr>
          <p:cNvPr id="5" name="CasellaDiTesto 4">
            <a:extLst>
              <a:ext uri="{FF2B5EF4-FFF2-40B4-BE49-F238E27FC236}">
                <a16:creationId xmlns:a16="http://schemas.microsoft.com/office/drawing/2014/main" id="{AFC64A86-6B4B-4DCD-8FB6-42946FDB8C32}"/>
              </a:ext>
            </a:extLst>
          </p:cNvPr>
          <p:cNvSpPr txBox="1"/>
          <p:nvPr/>
        </p:nvSpPr>
        <p:spPr>
          <a:xfrm>
            <a:off x="3985876" y="156399"/>
            <a:ext cx="7800474" cy="1261884"/>
          </a:xfrm>
          <a:prstGeom prst="rect">
            <a:avLst/>
          </a:prstGeom>
          <a:noFill/>
        </p:spPr>
        <p:txBody>
          <a:bodyPr wrap="square" rtlCol="0">
            <a:spAutoFit/>
          </a:bodyPr>
          <a:lstStyle/>
          <a:p>
            <a:pPr algn="ctr"/>
            <a:r>
              <a:rPr lang="it-IT" sz="1600" dirty="0">
                <a:solidFill>
                  <a:srgbClr val="FF0000"/>
                </a:solidFill>
                <a:latin typeface="Arial Black" panose="020B0A04020102020204" pitchFamily="34" charset="0"/>
              </a:rPr>
              <a:t>Coratella</a:t>
            </a:r>
          </a:p>
          <a:p>
            <a:pPr algn="just"/>
            <a:r>
              <a:rPr lang="it-IT" sz="1200" dirty="0"/>
              <a:t>Dopo i digiuni quaresimali, la carne abbonda sulla tavola pasquale e la tradizione povera di utilizzare il cosiddetto quinto quarto, ci regala un piatto ricco di sapori: la “coratella”. Di solito è a base di interiora di piccola taglia, come cuore, polmoni, milza e reni, ma spessissimo anche fegato. Tradizionalmente si avvolge il resto degli ingredienti e una foglia di alloro con il polmone, per poi cuocere il tutto in padella, sprigionando gli odori prima di poter gustare il sapore. Se le materie prime  sono di qualità, possiamo avere un piatto che può apportare buone quantità di ferro e vitamine del gruppo B.</a:t>
            </a:r>
          </a:p>
        </p:txBody>
      </p:sp>
      <p:pic>
        <p:nvPicPr>
          <p:cNvPr id="6" name="Picture 27" descr="La pizza di Pasqua (Torta al formaggio o Crescia Brusca) dolce e salata,  ricetta tradizionale da Norcia e acquisto">
            <a:extLst>
              <a:ext uri="{FF2B5EF4-FFF2-40B4-BE49-F238E27FC236}">
                <a16:creationId xmlns:a16="http://schemas.microsoft.com/office/drawing/2014/main" id="{8A62CB06-C6DC-436D-862C-CE07F12AAC37}"/>
              </a:ext>
            </a:extLst>
          </p:cNvPr>
          <p:cNvPicPr>
            <a:picLocks noChangeAspect="1" noChangeArrowheads="1"/>
          </p:cNvPicPr>
          <p:nvPr/>
        </p:nvPicPr>
        <p:blipFill>
          <a:blip r:embed="rId2" cstate="print"/>
          <a:srcRect/>
          <a:stretch>
            <a:fillRect/>
          </a:stretch>
        </p:blipFill>
        <p:spPr bwMode="auto">
          <a:xfrm>
            <a:off x="657174" y="4698030"/>
            <a:ext cx="2865262" cy="1909709"/>
          </a:xfrm>
          <a:prstGeom prst="rect">
            <a:avLst/>
          </a:prstGeom>
          <a:noFill/>
          <a:ln w="28575">
            <a:solidFill>
              <a:srgbClr val="00B0F0"/>
            </a:solidFill>
          </a:ln>
        </p:spPr>
      </p:pic>
      <p:sp>
        <p:nvSpPr>
          <p:cNvPr id="7" name="CasellaDiTesto 6">
            <a:extLst>
              <a:ext uri="{FF2B5EF4-FFF2-40B4-BE49-F238E27FC236}">
                <a16:creationId xmlns:a16="http://schemas.microsoft.com/office/drawing/2014/main" id="{413BA0FF-46D5-4253-AFD8-847991FBBA9B}"/>
              </a:ext>
            </a:extLst>
          </p:cNvPr>
          <p:cNvSpPr txBox="1"/>
          <p:nvPr/>
        </p:nvSpPr>
        <p:spPr>
          <a:xfrm>
            <a:off x="301335" y="1590680"/>
            <a:ext cx="2069432" cy="2923877"/>
          </a:xfrm>
          <a:prstGeom prst="rect">
            <a:avLst/>
          </a:prstGeom>
          <a:noFill/>
        </p:spPr>
        <p:txBody>
          <a:bodyPr wrap="square" rtlCol="0">
            <a:spAutoFit/>
          </a:bodyPr>
          <a:lstStyle/>
          <a:p>
            <a:pPr algn="ctr"/>
            <a:r>
              <a:rPr lang="it-IT" sz="1600" dirty="0">
                <a:solidFill>
                  <a:srgbClr val="FFC000"/>
                </a:solidFill>
                <a:latin typeface="Arial Black" panose="020B0A04020102020204" pitchFamily="34" charset="0"/>
              </a:rPr>
              <a:t>Carciofi</a:t>
            </a:r>
          </a:p>
          <a:p>
            <a:pPr algn="just"/>
            <a:r>
              <a:rPr lang="it-IT" sz="1200" dirty="0"/>
              <a:t>Verdura di stagione da Natale a Pasqua, a seconda delle varietà, può essere cucinato in tanti modi: stufato (alla romana), fritto (alla “</a:t>
            </a:r>
            <a:r>
              <a:rPr lang="it-IT" sz="1200" dirty="0" err="1"/>
              <a:t>giudia</a:t>
            </a:r>
            <a:r>
              <a:rPr lang="it-IT" sz="1200" dirty="0"/>
              <a:t>”, ovvero seguendo la ricetta ebraica) o in padella per accompagnare la coratella</a:t>
            </a:r>
            <a:r>
              <a:rPr lang="it-IT" sz="1200" b="0" i="0" dirty="0">
                <a:solidFill>
                  <a:srgbClr val="2A2A2A"/>
                </a:solidFill>
                <a:effectLst/>
                <a:cs typeface="Krub" panose="020B0502040204020203" pitchFamily="2" charset="-34"/>
              </a:rPr>
              <a:t>. Apprezzato sicuramente per il sapore, il carciofo ci regala un po’ di sollievo per il fegato, messo a dura prova, in quanto contiene un epatoprotettore naturale: la </a:t>
            </a:r>
            <a:r>
              <a:rPr lang="it-IT" sz="1200" b="0" i="0" dirty="0" err="1">
                <a:solidFill>
                  <a:srgbClr val="2A2A2A"/>
                </a:solidFill>
                <a:effectLst/>
                <a:cs typeface="Krub" panose="020B0502040204020203" pitchFamily="2" charset="-34"/>
              </a:rPr>
              <a:t>silimarina</a:t>
            </a:r>
            <a:r>
              <a:rPr lang="it-IT" sz="1200" b="0" i="0" dirty="0">
                <a:solidFill>
                  <a:srgbClr val="2A2A2A"/>
                </a:solidFill>
                <a:effectLst/>
                <a:cs typeface="Krub" panose="020B0502040204020203" pitchFamily="2" charset="-34"/>
              </a:rPr>
              <a:t>.</a:t>
            </a:r>
            <a:endParaRPr lang="it-IT" sz="1200" dirty="0"/>
          </a:p>
        </p:txBody>
      </p:sp>
      <p:pic>
        <p:nvPicPr>
          <p:cNvPr id="8" name="Picture 23">
            <a:extLst>
              <a:ext uri="{FF2B5EF4-FFF2-40B4-BE49-F238E27FC236}">
                <a16:creationId xmlns:a16="http://schemas.microsoft.com/office/drawing/2014/main" id="{2BCB2C87-53CF-4661-A2B1-6A2D9A0F2911}"/>
              </a:ext>
            </a:extLst>
          </p:cNvPr>
          <p:cNvPicPr>
            <a:picLocks noChangeAspect="1" noChangeArrowheads="1"/>
          </p:cNvPicPr>
          <p:nvPr/>
        </p:nvPicPr>
        <p:blipFill>
          <a:blip r:embed="rId3" cstate="print"/>
          <a:srcRect/>
          <a:stretch>
            <a:fillRect/>
          </a:stretch>
        </p:blipFill>
        <p:spPr bwMode="auto">
          <a:xfrm>
            <a:off x="2528285" y="2159970"/>
            <a:ext cx="2384469" cy="2127076"/>
          </a:xfrm>
          <a:prstGeom prst="rect">
            <a:avLst/>
          </a:prstGeom>
          <a:noFill/>
          <a:ln w="28575">
            <a:solidFill>
              <a:srgbClr val="FFC000"/>
            </a:solidFill>
            <a:miter lim="800000"/>
            <a:headEnd/>
            <a:tailEnd/>
          </a:ln>
        </p:spPr>
      </p:pic>
      <p:sp>
        <p:nvSpPr>
          <p:cNvPr id="9" name="CasellaDiTesto 8">
            <a:extLst>
              <a:ext uri="{FF2B5EF4-FFF2-40B4-BE49-F238E27FC236}">
                <a16:creationId xmlns:a16="http://schemas.microsoft.com/office/drawing/2014/main" id="{1258EDBB-38C6-4097-9A4D-11DB6E3C3244}"/>
              </a:ext>
            </a:extLst>
          </p:cNvPr>
          <p:cNvSpPr txBox="1"/>
          <p:nvPr/>
        </p:nvSpPr>
        <p:spPr>
          <a:xfrm>
            <a:off x="8979803" y="1791885"/>
            <a:ext cx="3023937" cy="2800767"/>
          </a:xfrm>
          <a:prstGeom prst="rect">
            <a:avLst/>
          </a:prstGeom>
          <a:noFill/>
        </p:spPr>
        <p:txBody>
          <a:bodyPr wrap="square" rtlCol="0">
            <a:spAutoFit/>
          </a:bodyPr>
          <a:lstStyle/>
          <a:p>
            <a:r>
              <a:rPr lang="it-IT" sz="1600" dirty="0">
                <a:solidFill>
                  <a:srgbClr val="00B050"/>
                </a:solidFill>
                <a:latin typeface="Arial Black" panose="020B0A04020102020204" pitchFamily="34" charset="0"/>
              </a:rPr>
              <a:t>Agnello… che nel Lazio diventa «Abbacchio»</a:t>
            </a:r>
          </a:p>
          <a:p>
            <a:pPr algn="just"/>
            <a:r>
              <a:rPr lang="it-IT" sz="1200" dirty="0"/>
              <a:t>Piatto tipico della tradizione pasquale in diverse regioni, simbolicamente legato a questa ricorrenza religiosa.</a:t>
            </a:r>
          </a:p>
          <a:p>
            <a:pPr algn="just"/>
            <a:r>
              <a:rPr lang="it-IT" sz="1200" dirty="0"/>
              <a:t>Nel Lazio assume la denominazione caratteristica di “abbacchio” e di solito viene cucinato al forno o alla “scottadito”, cioè sulla piastra e da consumare così calde da scottare quasi le dita</a:t>
            </a:r>
            <a:r>
              <a:rPr lang="it-IT" sz="1200" b="0" i="0" dirty="0">
                <a:effectLst/>
              </a:rPr>
              <a:t>. Aspetto rilevante è la marinatura con spezie in olio, che rilasciando sostanze antiossidanti, ci proteggono dai radicali liberi che si svilupperebbero durante la cottura.</a:t>
            </a:r>
            <a:endParaRPr lang="it-IT" sz="1200" dirty="0"/>
          </a:p>
        </p:txBody>
      </p:sp>
      <p:sp>
        <p:nvSpPr>
          <p:cNvPr id="10" name="CasellaDiTesto 9">
            <a:extLst>
              <a:ext uri="{FF2B5EF4-FFF2-40B4-BE49-F238E27FC236}">
                <a16:creationId xmlns:a16="http://schemas.microsoft.com/office/drawing/2014/main" id="{B193C987-10ED-4532-9FDA-CCFDFE4B6687}"/>
              </a:ext>
            </a:extLst>
          </p:cNvPr>
          <p:cNvSpPr txBox="1"/>
          <p:nvPr/>
        </p:nvSpPr>
        <p:spPr>
          <a:xfrm>
            <a:off x="3577079" y="5008349"/>
            <a:ext cx="8548746" cy="1261884"/>
          </a:xfrm>
          <a:prstGeom prst="rect">
            <a:avLst/>
          </a:prstGeom>
          <a:noFill/>
        </p:spPr>
        <p:txBody>
          <a:bodyPr wrap="square" rtlCol="0">
            <a:spAutoFit/>
          </a:bodyPr>
          <a:lstStyle/>
          <a:p>
            <a:pPr algn="ctr"/>
            <a:r>
              <a:rPr lang="it-IT" sz="1600" dirty="0">
                <a:solidFill>
                  <a:srgbClr val="00B0F0"/>
                </a:solidFill>
                <a:latin typeface="Arial Black" panose="020B0A04020102020204" pitchFamily="34" charset="0"/>
              </a:rPr>
              <a:t>La colazione di Pasqua</a:t>
            </a:r>
          </a:p>
          <a:p>
            <a:pPr algn="just"/>
            <a:r>
              <a:rPr lang="it-IT" sz="1200" dirty="0"/>
              <a:t>La colazione di Pasqua è un “</a:t>
            </a:r>
            <a:r>
              <a:rPr lang="it-IT" sz="1200" dirty="0" err="1"/>
              <a:t>must</a:t>
            </a:r>
            <a:r>
              <a:rPr lang="it-IT" sz="1200" dirty="0"/>
              <a:t>” di questa festa</a:t>
            </a:r>
            <a:r>
              <a:rPr lang="it-IT" sz="1200" b="0" i="0" dirty="0">
                <a:effectLst/>
              </a:rPr>
              <a:t>. Precede il pranzo ed è il momento in cui si aprono le uova di cioccolato, mentre si mangiano uova sode, sempre legate al simbolismo della rinascita, la coratella, un salame di sola carne di maiale e la pizza cresciuta (che a seconda delle zone assume nomi diversi), che di solito contiene formaggio, pepe e strutto o ciccioli. A tutto ciò si accompagna il caffellatte o la cioccolata </a:t>
            </a:r>
            <a:r>
              <a:rPr lang="it-IT" sz="1200" dirty="0"/>
              <a:t>calda. Insomma, niente di leggero, ma in queste feste la prima cosa da rispettare sono le tradizioni e la convivialità. </a:t>
            </a:r>
          </a:p>
        </p:txBody>
      </p:sp>
      <p:pic>
        <p:nvPicPr>
          <p:cNvPr id="11" name="Picture 16" descr="Agnello scottadito: una ricetta senza tempo | BellaCarne">
            <a:extLst>
              <a:ext uri="{FF2B5EF4-FFF2-40B4-BE49-F238E27FC236}">
                <a16:creationId xmlns:a16="http://schemas.microsoft.com/office/drawing/2014/main" id="{D10045C0-FA74-4337-AC8C-2D9E89D74B9F}"/>
              </a:ext>
            </a:extLst>
          </p:cNvPr>
          <p:cNvPicPr>
            <a:picLocks noChangeAspect="1" noChangeArrowheads="1"/>
          </p:cNvPicPr>
          <p:nvPr/>
        </p:nvPicPr>
        <p:blipFill>
          <a:blip r:embed="rId4" cstate="print"/>
          <a:srcRect/>
          <a:stretch>
            <a:fillRect/>
          </a:stretch>
        </p:blipFill>
        <p:spPr bwMode="auto">
          <a:xfrm>
            <a:off x="6002342" y="2248263"/>
            <a:ext cx="2938770" cy="1957221"/>
          </a:xfrm>
          <a:prstGeom prst="rect">
            <a:avLst/>
          </a:prstGeom>
          <a:noFill/>
          <a:ln w="28575">
            <a:solidFill>
              <a:srgbClr val="00B050"/>
            </a:solidFill>
          </a:ln>
        </p:spPr>
      </p:pic>
      <p:pic>
        <p:nvPicPr>
          <p:cNvPr id="14" name="Immagine 13">
            <a:extLst>
              <a:ext uri="{FF2B5EF4-FFF2-40B4-BE49-F238E27FC236}">
                <a16:creationId xmlns:a16="http://schemas.microsoft.com/office/drawing/2014/main" id="{0A5C562F-B746-4F40-8405-1A8F939D7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8054" y="484095"/>
            <a:ext cx="986043" cy="864430"/>
          </a:xfrm>
          <a:prstGeom prst="rect">
            <a:avLst/>
          </a:prstGeom>
          <a:ln>
            <a:noFill/>
          </a:ln>
          <a:effectLst>
            <a:softEdge rad="112500"/>
          </a:effectLst>
        </p:spPr>
      </p:pic>
      <p:sp>
        <p:nvSpPr>
          <p:cNvPr id="15" name="CasellaDiTesto 14">
            <a:extLst>
              <a:ext uri="{FF2B5EF4-FFF2-40B4-BE49-F238E27FC236}">
                <a16:creationId xmlns:a16="http://schemas.microsoft.com/office/drawing/2014/main" id="{EE8D52D6-996B-48A6-B8EF-12FD2225D4AD}"/>
              </a:ext>
            </a:extLst>
          </p:cNvPr>
          <p:cNvSpPr txBox="1"/>
          <p:nvPr/>
        </p:nvSpPr>
        <p:spPr>
          <a:xfrm>
            <a:off x="9000565" y="6552320"/>
            <a:ext cx="3090911" cy="492443"/>
          </a:xfrm>
          <a:prstGeom prst="rect">
            <a:avLst/>
          </a:prstGeom>
          <a:noFill/>
        </p:spPr>
        <p:txBody>
          <a:bodyPr wrap="none" rtlCol="0">
            <a:spAutoFit/>
          </a:bodyPr>
          <a:lstStyle/>
          <a:p>
            <a:r>
              <a:rPr lang="it-IT" sz="800" b="1" i="1" dirty="0">
                <a:effectLst/>
                <a:latin typeface="Calibri" panose="020F0502020204030204" pitchFamily="34" charset="0"/>
                <a:ea typeface="Calibri" panose="020F0502020204030204" pitchFamily="34" charset="0"/>
                <a:cs typeface="Calibri" panose="020F0502020204030204" pitchFamily="34" charset="0"/>
              </a:rPr>
              <a:t>Materiale divulgativo dell’Ordine dei Biologi del Lazio e dell’Abruzzo</a:t>
            </a:r>
            <a:endParaRPr lang="it-IT" sz="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16" name="Immagine 15">
            <a:extLst>
              <a:ext uri="{FF2B5EF4-FFF2-40B4-BE49-F238E27FC236}">
                <a16:creationId xmlns:a16="http://schemas.microsoft.com/office/drawing/2014/main" id="{8C2D3936-5EBB-49A6-9E7E-355C83EFA3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9792" y="6322249"/>
            <a:ext cx="970773" cy="476291"/>
          </a:xfrm>
          <a:prstGeom prst="rect">
            <a:avLst/>
          </a:prstGeom>
        </p:spPr>
      </p:pic>
      <p:sp>
        <p:nvSpPr>
          <p:cNvPr id="18" name="Figura a mano libera: forma 17">
            <a:extLst>
              <a:ext uri="{FF2B5EF4-FFF2-40B4-BE49-F238E27FC236}">
                <a16:creationId xmlns:a16="http://schemas.microsoft.com/office/drawing/2014/main" id="{67CC0812-046D-47AE-9C0C-67AC7B7FE447}"/>
              </a:ext>
            </a:extLst>
          </p:cNvPr>
          <p:cNvSpPr/>
          <p:nvPr/>
        </p:nvSpPr>
        <p:spPr>
          <a:xfrm>
            <a:off x="3557153" y="4219311"/>
            <a:ext cx="1597553" cy="1162380"/>
          </a:xfrm>
          <a:custGeom>
            <a:avLst/>
            <a:gdLst>
              <a:gd name="connsiteX0" fmla="*/ 0 w 1445988"/>
              <a:gd name="connsiteY0" fmla="*/ 1162380 h 1162380"/>
              <a:gd name="connsiteX1" fmla="*/ 887506 w 1445988"/>
              <a:gd name="connsiteY1" fmla="*/ 1009980 h 1162380"/>
              <a:gd name="connsiteX2" fmla="*/ 627529 w 1445988"/>
              <a:gd name="connsiteY2" fmla="*/ 776898 h 1162380"/>
              <a:gd name="connsiteX3" fmla="*/ 1416423 w 1445988"/>
              <a:gd name="connsiteY3" fmla="*/ 723109 h 1162380"/>
              <a:gd name="connsiteX4" fmla="*/ 1272988 w 1445988"/>
              <a:gd name="connsiteY4" fmla="*/ 104545 h 1162380"/>
              <a:gd name="connsiteX5" fmla="*/ 1219200 w 1445988"/>
              <a:gd name="connsiteY5" fmla="*/ 5933 h 116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988" h="1162380">
                <a:moveTo>
                  <a:pt x="0" y="1162380"/>
                </a:moveTo>
                <a:cubicBezTo>
                  <a:pt x="391459" y="1118303"/>
                  <a:pt x="782918" y="1074227"/>
                  <a:pt x="887506" y="1009980"/>
                </a:cubicBezTo>
                <a:cubicBezTo>
                  <a:pt x="992094" y="945733"/>
                  <a:pt x="539376" y="824710"/>
                  <a:pt x="627529" y="776898"/>
                </a:cubicBezTo>
                <a:cubicBezTo>
                  <a:pt x="715682" y="729086"/>
                  <a:pt x="1308846" y="835168"/>
                  <a:pt x="1416423" y="723109"/>
                </a:cubicBezTo>
                <a:cubicBezTo>
                  <a:pt x="1524000" y="611050"/>
                  <a:pt x="1305859" y="224074"/>
                  <a:pt x="1272988" y="104545"/>
                </a:cubicBezTo>
                <a:cubicBezTo>
                  <a:pt x="1240118" y="-14984"/>
                  <a:pt x="1229659" y="-4526"/>
                  <a:pt x="1219200" y="5933"/>
                </a:cubicBezTo>
              </a:path>
            </a:pathLst>
          </a:cu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igura a mano libera: forma 20">
            <a:extLst>
              <a:ext uri="{FF2B5EF4-FFF2-40B4-BE49-F238E27FC236}">
                <a16:creationId xmlns:a16="http://schemas.microsoft.com/office/drawing/2014/main" id="{EEAB761C-0225-4876-B24F-51E51AB29552}"/>
              </a:ext>
            </a:extLst>
          </p:cNvPr>
          <p:cNvSpPr/>
          <p:nvPr/>
        </p:nvSpPr>
        <p:spPr>
          <a:xfrm>
            <a:off x="4912755" y="2248264"/>
            <a:ext cx="1089588" cy="665266"/>
          </a:xfrm>
          <a:custGeom>
            <a:avLst/>
            <a:gdLst>
              <a:gd name="connsiteX0" fmla="*/ 0 w 1095428"/>
              <a:gd name="connsiteY0" fmla="*/ 575079 h 575079"/>
              <a:gd name="connsiteX1" fmla="*/ 394447 w 1095428"/>
              <a:gd name="connsiteY1" fmla="*/ 126844 h 575079"/>
              <a:gd name="connsiteX2" fmla="*/ 475129 w 1095428"/>
              <a:gd name="connsiteY2" fmla="*/ 485432 h 575079"/>
              <a:gd name="connsiteX3" fmla="*/ 1013011 w 1095428"/>
              <a:gd name="connsiteY3" fmla="*/ 55126 h 575079"/>
              <a:gd name="connsiteX4" fmla="*/ 1084729 w 1095428"/>
              <a:gd name="connsiteY4" fmla="*/ 19267 h 57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428" h="575079">
                <a:moveTo>
                  <a:pt x="0" y="575079"/>
                </a:moveTo>
                <a:cubicBezTo>
                  <a:pt x="157629" y="358432"/>
                  <a:pt x="315259" y="141785"/>
                  <a:pt x="394447" y="126844"/>
                </a:cubicBezTo>
                <a:cubicBezTo>
                  <a:pt x="473635" y="111903"/>
                  <a:pt x="372035" y="497385"/>
                  <a:pt x="475129" y="485432"/>
                </a:cubicBezTo>
                <a:cubicBezTo>
                  <a:pt x="578223" y="473479"/>
                  <a:pt x="911411" y="132820"/>
                  <a:pt x="1013011" y="55126"/>
                </a:cubicBezTo>
                <a:cubicBezTo>
                  <a:pt x="1114611" y="-22568"/>
                  <a:pt x="1099670" y="-1651"/>
                  <a:pt x="1084729" y="19267"/>
                </a:cubicBezTo>
              </a:path>
            </a:pathLst>
          </a:cu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forma 22">
            <a:extLst>
              <a:ext uri="{FF2B5EF4-FFF2-40B4-BE49-F238E27FC236}">
                <a16:creationId xmlns:a16="http://schemas.microsoft.com/office/drawing/2014/main" id="{2CA92E37-8598-4FEC-8D35-F063B283B6DC}"/>
              </a:ext>
            </a:extLst>
          </p:cNvPr>
          <p:cNvSpPr/>
          <p:nvPr/>
        </p:nvSpPr>
        <p:spPr>
          <a:xfrm rot="19034550">
            <a:off x="7953430" y="440110"/>
            <a:ext cx="1297416" cy="1530134"/>
          </a:xfrm>
          <a:custGeom>
            <a:avLst/>
            <a:gdLst>
              <a:gd name="connsiteX0" fmla="*/ 0 w 1445988"/>
              <a:gd name="connsiteY0" fmla="*/ 1162380 h 1162380"/>
              <a:gd name="connsiteX1" fmla="*/ 887506 w 1445988"/>
              <a:gd name="connsiteY1" fmla="*/ 1009980 h 1162380"/>
              <a:gd name="connsiteX2" fmla="*/ 627529 w 1445988"/>
              <a:gd name="connsiteY2" fmla="*/ 776898 h 1162380"/>
              <a:gd name="connsiteX3" fmla="*/ 1416423 w 1445988"/>
              <a:gd name="connsiteY3" fmla="*/ 723109 h 1162380"/>
              <a:gd name="connsiteX4" fmla="*/ 1272988 w 1445988"/>
              <a:gd name="connsiteY4" fmla="*/ 104545 h 1162380"/>
              <a:gd name="connsiteX5" fmla="*/ 1219200 w 1445988"/>
              <a:gd name="connsiteY5" fmla="*/ 5933 h 116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988" h="1162380">
                <a:moveTo>
                  <a:pt x="0" y="1162380"/>
                </a:moveTo>
                <a:cubicBezTo>
                  <a:pt x="391459" y="1118303"/>
                  <a:pt x="782918" y="1074227"/>
                  <a:pt x="887506" y="1009980"/>
                </a:cubicBezTo>
                <a:cubicBezTo>
                  <a:pt x="992094" y="945733"/>
                  <a:pt x="539376" y="824710"/>
                  <a:pt x="627529" y="776898"/>
                </a:cubicBezTo>
                <a:cubicBezTo>
                  <a:pt x="715682" y="729086"/>
                  <a:pt x="1308846" y="835168"/>
                  <a:pt x="1416423" y="723109"/>
                </a:cubicBezTo>
                <a:cubicBezTo>
                  <a:pt x="1524000" y="611050"/>
                  <a:pt x="1305859" y="224074"/>
                  <a:pt x="1272988" y="104545"/>
                </a:cubicBezTo>
                <a:cubicBezTo>
                  <a:pt x="1240118" y="-14984"/>
                  <a:pt x="1229659" y="-4526"/>
                  <a:pt x="1219200" y="5933"/>
                </a:cubicBezTo>
              </a:path>
            </a:pathLst>
          </a:cu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42761475"/>
      </p:ext>
    </p:extLst>
  </p:cSld>
  <p:clrMapOvr>
    <a:masterClrMapping/>
  </p:clrMapOvr>
</p:sld>
</file>

<file path=ppt/theme/theme1.xml><?xml version="1.0" encoding="utf-8"?>
<a:theme xmlns:a="http://schemas.openxmlformats.org/drawingml/2006/main" name="Tema di Office">
  <a:themeElements>
    <a:clrScheme name="Viol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liev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812</Words>
  <Application>Microsoft Office PowerPoint</Application>
  <PresentationFormat>Widescreen</PresentationFormat>
  <Paragraphs>23</Paragraphs>
  <Slides>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vt:i4>
      </vt:variant>
    </vt:vector>
  </HeadingPairs>
  <TitlesOfParts>
    <vt:vector size="7" baseType="lpstr">
      <vt:lpstr>Arial</vt:lpstr>
      <vt:lpstr>Arial Black</vt:lpstr>
      <vt:lpstr>Calibri</vt:lpstr>
      <vt:lpstr>Calibri Light</vt:lpstr>
      <vt:lpstr>Tema di Office</vt:lpstr>
      <vt:lpstr>La Pasqua in Abruzzo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Pasqua in Abruzzo</dc:title>
  <dc:creator>Annunziata Taccone</dc:creator>
  <cp:lastModifiedBy>User</cp:lastModifiedBy>
  <cp:revision>28</cp:revision>
  <dcterms:created xsi:type="dcterms:W3CDTF">2023-03-31T10:31:58Z</dcterms:created>
  <dcterms:modified xsi:type="dcterms:W3CDTF">2023-04-06T10:42:24Z</dcterms:modified>
</cp:coreProperties>
</file>